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1pPr>
      <a:lvl2pPr marL="0" marR="0" indent="4572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2pPr>
      <a:lvl3pPr marL="0" marR="0" indent="9144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3pPr>
      <a:lvl4pPr marL="0" marR="0" indent="13716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4pPr>
      <a:lvl5pPr marL="0" marR="0" indent="18288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5pPr>
      <a:lvl6pPr marL="0" marR="0" indent="22860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6pPr>
      <a:lvl7pPr marL="0" marR="0" indent="27432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7pPr>
      <a:lvl8pPr marL="0" marR="0" indent="32004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8pPr>
      <a:lvl9pPr marL="0" marR="0" indent="3657600" algn="ctr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39" strike="noStrike" sz="12000" u="none">
          <a:solidFill>
            <a:srgbClr val="FFFFFF"/>
          </a:solidFill>
          <a:uFillTx/>
          <a:latin typeface="+mn-lt"/>
          <a:ea typeface="+mn-ea"/>
          <a:cs typeface="+mn-cs"/>
          <a:sym typeface="Solway Bold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iverse-group-of-joyful-individuals-from-various-e-2024-03-05-20-28-17-utc.jpg" descr="diverse-group-of-joyful-individuals-from-various-e-2024-03-05-20-28-17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3529" y="-87345"/>
            <a:ext cx="32431058" cy="1389069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Collective Genius."/>
          <p:cNvSpPr txBox="1"/>
          <p:nvPr/>
        </p:nvSpPr>
        <p:spPr>
          <a:xfrm>
            <a:off x="3937635" y="5664200"/>
            <a:ext cx="1650873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Collective Genius.</a:t>
            </a:r>
          </a:p>
        </p:txBody>
      </p:sp>
      <p:sp>
        <p:nvSpPr>
          <p:cNvPr id="22" name="Rounded Rectangle"/>
          <p:cNvSpPr/>
          <p:nvPr/>
        </p:nvSpPr>
        <p:spPr>
          <a:xfrm>
            <a:off x="989995" y="-1733697"/>
            <a:ext cx="2386577" cy="4238784"/>
          </a:xfrm>
          <a:prstGeom prst="roundRect">
            <a:avLst>
              <a:gd name="adj" fmla="val 798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8330" y="483874"/>
            <a:ext cx="1809906" cy="1783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team-huddle-harmony-togetherness-happiness-concept-2023-11-27-04-57-49-utc.jpg" descr="team-huddle-harmony-togetherness-happiness-concept-2023-11-27-04-57-49-utc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8"/>
          <a:stretch>
            <a:fillRect/>
          </a:stretch>
        </p:blipFill>
        <p:spPr>
          <a:xfrm>
            <a:off x="-355799" y="-2337535"/>
            <a:ext cx="25095502" cy="16730334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elonging."/>
          <p:cNvSpPr txBox="1"/>
          <p:nvPr/>
        </p:nvSpPr>
        <p:spPr>
          <a:xfrm>
            <a:off x="7189470" y="5664200"/>
            <a:ext cx="1000506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Belonging.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acrobats-performing-on-outdoor-stage-bainbridge-2024-06-25-18-49-07-utc.jpg" descr="acrobats-performing-on-outdoor-stage-bainbridge-2024-06-25-18-49-07-utc.jpg"/>
          <p:cNvPicPr>
            <a:picLocks noChangeAspect="1"/>
          </p:cNvPicPr>
          <p:nvPr/>
        </p:nvPicPr>
        <p:blipFill>
          <a:blip r:embed="rId2">
            <a:extLst/>
          </a:blip>
          <a:srcRect l="22707" t="0" r="0" b="0"/>
          <a:stretch>
            <a:fillRect/>
          </a:stretch>
        </p:blipFill>
        <p:spPr>
          <a:xfrm rot="481397">
            <a:off x="12014960" y="-467805"/>
            <a:ext cx="17562372" cy="15566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structure-1034946_1280.jpg" descr="structure-1034946_1280.jpg"/>
          <p:cNvPicPr>
            <a:picLocks noChangeAspect="1"/>
          </p:cNvPicPr>
          <p:nvPr/>
        </p:nvPicPr>
        <p:blipFill>
          <a:blip r:embed="rId3">
            <a:extLst/>
          </a:blip>
          <a:srcRect l="0" t="13885" r="45012" b="36114"/>
          <a:stretch>
            <a:fillRect/>
          </a:stretch>
        </p:blipFill>
        <p:spPr>
          <a:xfrm rot="486422">
            <a:off x="-2159842" y="-2052641"/>
            <a:ext cx="13799365" cy="1673033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Framework."/>
          <p:cNvSpPr txBox="1"/>
          <p:nvPr/>
        </p:nvSpPr>
        <p:spPr>
          <a:xfrm>
            <a:off x="2079270" y="5499691"/>
            <a:ext cx="76123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1333500" algn="l"/>
              </a:tabLst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Framework.</a:t>
            </a:r>
          </a:p>
        </p:txBody>
      </p:sp>
      <p:sp>
        <p:nvSpPr>
          <p:cNvPr id="60" name="Trust."/>
          <p:cNvSpPr txBox="1"/>
          <p:nvPr/>
        </p:nvSpPr>
        <p:spPr>
          <a:xfrm>
            <a:off x="16369197" y="5499691"/>
            <a:ext cx="398526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1333500" algn="l"/>
              </a:tabLst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Trust.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tructure-1034946_1280.jpg" descr="structure-1034946_12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143" y="-11534713"/>
            <a:ext cx="24546286" cy="327283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" name="BpC Canvas TransBG noborder.png"/>
          <p:cNvGrpSpPr/>
          <p:nvPr/>
        </p:nvGrpSpPr>
        <p:grpSpPr>
          <a:xfrm>
            <a:off x="4346932" y="606997"/>
            <a:ext cx="15690136" cy="12781406"/>
            <a:chOff x="0" y="0"/>
            <a:chExt cx="15690135" cy="12781405"/>
          </a:xfrm>
        </p:grpSpPr>
        <p:pic>
          <p:nvPicPr>
            <p:cNvPr id="64" name="BpC Canvas TransBG noborder.png" descr="BpC Canvas TransBG nobord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5900" y="139700"/>
              <a:ext cx="15258336" cy="122226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" name="BpC Canvas TransBG noborder.png" descr="BpC Canvas TransBG noborder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5690136" cy="127814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damian-ochrymowicz-uxnonl5ctUs-unsplash.jpg" descr="damian-ochrymowicz-uxnonl5ctUs-unsplash.jpg"/>
          <p:cNvPicPr>
            <a:picLocks noChangeAspect="1"/>
          </p:cNvPicPr>
          <p:nvPr/>
        </p:nvPicPr>
        <p:blipFill>
          <a:blip r:embed="rId2">
            <a:extLst/>
          </a:blip>
          <a:srcRect l="0" t="28120" r="820" b="22373"/>
          <a:stretch>
            <a:fillRect/>
          </a:stretch>
        </p:blipFill>
        <p:spPr>
          <a:xfrm>
            <a:off x="-149751" y="-1221734"/>
            <a:ext cx="24889502" cy="16730334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he cause."/>
          <p:cNvSpPr txBox="1"/>
          <p:nvPr/>
        </p:nvSpPr>
        <p:spPr>
          <a:xfrm>
            <a:off x="7269480" y="5664200"/>
            <a:ext cx="984504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The cause.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mpho-mojapelo-UHDx3BHlFvY-unsplash.jpg" descr="mpho-mojapelo-UHDx3BHlFvY-unsplash.jpg"/>
          <p:cNvPicPr>
            <a:picLocks noChangeAspect="1"/>
          </p:cNvPicPr>
          <p:nvPr/>
        </p:nvPicPr>
        <p:blipFill>
          <a:blip r:embed="rId2">
            <a:extLst/>
          </a:blip>
          <a:srcRect l="16518" t="0" r="3244" b="1373"/>
          <a:stretch>
            <a:fillRect/>
          </a:stretch>
        </p:blipFill>
        <p:spPr>
          <a:xfrm>
            <a:off x="-50404" y="-109321"/>
            <a:ext cx="24484800" cy="1479012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The players."/>
          <p:cNvSpPr txBox="1"/>
          <p:nvPr/>
        </p:nvSpPr>
        <p:spPr>
          <a:xfrm>
            <a:off x="6494145" y="5664200"/>
            <a:ext cx="1139571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The players.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amework goes here"/>
          <p:cNvSpPr txBox="1"/>
          <p:nvPr/>
        </p:nvSpPr>
        <p:spPr>
          <a:xfrm>
            <a:off x="11576151" y="6453784"/>
            <a:ext cx="6029859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Framework goes here</a:t>
            </a:r>
          </a:p>
        </p:txBody>
      </p:sp>
      <p:pic>
        <p:nvPicPr>
          <p:cNvPr id="74" name="structure-1034946_1280.jpg" descr="structure-1034946_1280.jpg"/>
          <p:cNvPicPr>
            <a:picLocks noChangeAspect="1"/>
          </p:cNvPicPr>
          <p:nvPr/>
        </p:nvPicPr>
        <p:blipFill>
          <a:blip r:embed="rId2">
            <a:alphaModFix amt="81082"/>
            <a:extLst/>
          </a:blip>
          <a:stretch>
            <a:fillRect/>
          </a:stretch>
        </p:blipFill>
        <p:spPr>
          <a:xfrm>
            <a:off x="-122415" y="-9561220"/>
            <a:ext cx="24628830" cy="32838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hQ Logo-35.png" descr="hQ Logo-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61039" y="4850091"/>
            <a:ext cx="3001416" cy="30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Language"/>
          <p:cNvSpPr txBox="1"/>
          <p:nvPr/>
        </p:nvSpPr>
        <p:spPr>
          <a:xfrm>
            <a:off x="7155222" y="7815805"/>
            <a:ext cx="381304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Language</a:t>
            </a:r>
          </a:p>
        </p:txBody>
      </p:sp>
      <p:pic>
        <p:nvPicPr>
          <p:cNvPr id="77" name="hQ Logo-29.png" descr="hQ Logo-2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6868" y="4869308"/>
            <a:ext cx="3001416" cy="30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Plan"/>
          <p:cNvSpPr txBox="1"/>
          <p:nvPr/>
        </p:nvSpPr>
        <p:spPr>
          <a:xfrm>
            <a:off x="2726492" y="7855166"/>
            <a:ext cx="178231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Plan</a:t>
            </a:r>
          </a:p>
        </p:txBody>
      </p:sp>
      <p:pic>
        <p:nvPicPr>
          <p:cNvPr id="79" name="hQ Logo-33.png" descr="hQ Logo-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098406" y="4844834"/>
            <a:ext cx="3001416" cy="3001415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ystems"/>
          <p:cNvSpPr txBox="1"/>
          <p:nvPr/>
        </p:nvSpPr>
        <p:spPr>
          <a:xfrm>
            <a:off x="18931095" y="7810548"/>
            <a:ext cx="333603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Systems</a:t>
            </a:r>
          </a:p>
        </p:txBody>
      </p:sp>
      <p:pic>
        <p:nvPicPr>
          <p:cNvPr id="81" name="hQ Logo-31.png" descr="hQ Logo-3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48900" y="4860162"/>
            <a:ext cx="3001415" cy="30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tructure"/>
          <p:cNvSpPr txBox="1"/>
          <p:nvPr/>
        </p:nvSpPr>
        <p:spPr>
          <a:xfrm>
            <a:off x="13005058" y="7846020"/>
            <a:ext cx="388924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Structure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13360-16473246488142-1920.jpeg" descr="13360-16473246488142-1920.jpeg"/>
          <p:cNvPicPr>
            <a:picLocks noChangeAspect="1"/>
          </p:cNvPicPr>
          <p:nvPr/>
        </p:nvPicPr>
        <p:blipFill>
          <a:blip r:embed="rId2">
            <a:extLst/>
          </a:blip>
          <a:srcRect l="3407" t="0" r="11242" b="0"/>
          <a:stretch>
            <a:fillRect/>
          </a:stretch>
        </p:blipFill>
        <p:spPr>
          <a:xfrm>
            <a:off x="-50404" y="-278619"/>
            <a:ext cx="24484800" cy="16136562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How are you doing?"/>
          <p:cNvSpPr txBox="1"/>
          <p:nvPr/>
        </p:nvSpPr>
        <p:spPr>
          <a:xfrm>
            <a:off x="6105525" y="3877557"/>
            <a:ext cx="1217295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How are you doing?</a:t>
            </a:r>
          </a:p>
        </p:txBody>
      </p:sp>
      <p:sp>
        <p:nvSpPr>
          <p:cNvPr id="86" name="How can I help?"/>
          <p:cNvSpPr txBox="1"/>
          <p:nvPr/>
        </p:nvSpPr>
        <p:spPr>
          <a:xfrm>
            <a:off x="7325359" y="8212842"/>
            <a:ext cx="97332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How can I help?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dmitry-chernyshov-mP7aPSUm7aE-unsplash.jpg" descr="dmitry-chernyshov-mP7aPSUm7aE-unsplash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6098" y="-1267859"/>
            <a:ext cx="25176196" cy="2013975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Rounded Rectangle"/>
          <p:cNvSpPr/>
          <p:nvPr/>
        </p:nvSpPr>
        <p:spPr>
          <a:xfrm>
            <a:off x="8404938" y="1941631"/>
            <a:ext cx="7574124" cy="7362426"/>
          </a:xfrm>
          <a:prstGeom prst="roundRect">
            <a:avLst>
              <a:gd name="adj" fmla="val 1543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3131" y="2483909"/>
            <a:ext cx="6297737" cy="627787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https://thecultureguy.co.uk/whitelabel"/>
          <p:cNvSpPr txBox="1"/>
          <p:nvPr/>
        </p:nvSpPr>
        <p:spPr>
          <a:xfrm>
            <a:off x="2485389" y="10453568"/>
            <a:ext cx="1941322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1333500" algn="l"/>
              </a:tabLst>
              <a:defRPr spc="-159" sz="8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https://thecultureguy.co.uk/whitelabel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marcos-luiz-photograph-R6xx6fnvPT8-unsplash.jpg" descr="marcos-luiz-photograph-R6xx6fnvPT8-unsplash.jpg"/>
          <p:cNvPicPr>
            <a:picLocks noChangeAspect="1"/>
          </p:cNvPicPr>
          <p:nvPr/>
        </p:nvPicPr>
        <p:blipFill>
          <a:blip r:embed="rId2">
            <a:extLst/>
          </a:blip>
          <a:srcRect l="0" t="571" r="0" b="571"/>
          <a:stretch>
            <a:fillRect/>
          </a:stretch>
        </p:blipFill>
        <p:spPr>
          <a:xfrm>
            <a:off x="-50404" y="-1455761"/>
            <a:ext cx="24484800" cy="1613656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Questions.…"/>
          <p:cNvSpPr txBox="1"/>
          <p:nvPr/>
        </p:nvSpPr>
        <p:spPr>
          <a:xfrm>
            <a:off x="6764146" y="5397500"/>
            <a:ext cx="10855707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Questions.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pc="-130" sz="65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(and maybe some answers)</a:t>
            </a:r>
          </a:p>
        </p:txBody>
      </p:sp>
      <p:sp>
        <p:nvSpPr>
          <p:cNvPr id="95" name="Rounded Rectangle"/>
          <p:cNvSpPr/>
          <p:nvPr/>
        </p:nvSpPr>
        <p:spPr>
          <a:xfrm>
            <a:off x="989995" y="-1733697"/>
            <a:ext cx="2386577" cy="4238784"/>
          </a:xfrm>
          <a:prstGeom prst="roundRect">
            <a:avLst>
              <a:gd name="adj" fmla="val 798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9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8330" y="483874"/>
            <a:ext cx="1809906" cy="1783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google-icon-2048x2048-czn3g8x8.png" descr="google-icon-2048x2048-czn3g8x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16169" y="11686671"/>
            <a:ext cx="838251" cy="83825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he Culture Guy"/>
          <p:cNvSpPr txBox="1"/>
          <p:nvPr/>
        </p:nvSpPr>
        <p:spPr>
          <a:xfrm>
            <a:off x="10346224" y="11686671"/>
            <a:ext cx="492160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Solway Regular"/>
                <a:ea typeface="Solway Regular"/>
                <a:cs typeface="Solway Regular"/>
                <a:sym typeface="Solway Regular"/>
              </a:defRPr>
            </a:lvl1pPr>
          </a:lstStyle>
          <a:p>
            <a:pPr/>
            <a:r>
              <a:t>The Culture Guy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-repeating-pattern-of-light-windows-on-a-skyscrap-2024-11-03-06-51-00-utc.jpg" descr="a-repeating-pattern-of-light-windows-on-a-skyscrap-2024-11-03-06-51-00-utc.jpg"/>
          <p:cNvPicPr>
            <a:picLocks noChangeAspect="1"/>
          </p:cNvPicPr>
          <p:nvPr/>
        </p:nvPicPr>
        <p:blipFill>
          <a:blip r:embed="rId2">
            <a:extLst/>
          </a:blip>
          <a:srcRect l="0" t="310" r="0" b="310"/>
          <a:stretch>
            <a:fillRect/>
          </a:stretch>
        </p:blipFill>
        <p:spPr>
          <a:xfrm>
            <a:off x="-188913" y="-165576"/>
            <a:ext cx="24761660" cy="16414385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Define Business."/>
          <p:cNvSpPr txBox="1"/>
          <p:nvPr/>
        </p:nvSpPr>
        <p:spPr>
          <a:xfrm>
            <a:off x="4531042" y="5664200"/>
            <a:ext cx="1532191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Define Business.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oup-of-people-activists-protesting-on-streets-s-2024-10-18-08-29-53-utc.jpg" descr="group-of-people-activists-protesting-on-streets-s-2024-10-18-08-29-53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829" y="-1349193"/>
            <a:ext cx="24761660" cy="16414386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ocial revolution."/>
          <p:cNvSpPr txBox="1"/>
          <p:nvPr/>
        </p:nvSpPr>
        <p:spPr>
          <a:xfrm>
            <a:off x="4043362" y="5664200"/>
            <a:ext cx="1629727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Social revolution.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unrecognizable-person-holding-a-50-gbp-banknote-2023-11-27-05-23-33-utc.jpeg" descr="unrecognizable-person-holding-a-50-gbp-banknote-2023-11-27-05-23-33-ut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1757" y="-2294533"/>
            <a:ext cx="26704716" cy="1780997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alentCulture 2023 (https://whattobecome.com/blog/millennials-in-the-workplace/)"/>
          <p:cNvSpPr txBox="1"/>
          <p:nvPr/>
        </p:nvSpPr>
        <p:spPr>
          <a:xfrm>
            <a:off x="4895659" y="12370049"/>
            <a:ext cx="14592682" cy="558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Gantari Regular"/>
                <a:ea typeface="Gantari Regular"/>
                <a:cs typeface="Gantari Regular"/>
                <a:sym typeface="Gantari Regular"/>
              </a:defRPr>
            </a:lvl1pPr>
          </a:lstStyle>
          <a:p>
            <a:pPr/>
            <a:r>
              <a:t>TalentCulture 2023 (https://whattobecome.com/blog/millennials-in-the-workplace/)</a:t>
            </a:r>
          </a:p>
        </p:txBody>
      </p:sp>
      <p:sp>
        <p:nvSpPr>
          <p:cNvPr id="33" name="9/10 millennials."/>
          <p:cNvSpPr txBox="1"/>
          <p:nvPr/>
        </p:nvSpPr>
        <p:spPr>
          <a:xfrm>
            <a:off x="4550092" y="5664200"/>
            <a:ext cx="1528381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9/10 millennials.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ultiracial-young-creative-people-in-modern-office-2024-12-13-10-12-39-utc.jpg" descr="multiracial-young-creative-people-in-modern-office-2024-12-13-10-12-39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9943" y="-2784819"/>
            <a:ext cx="25063886" cy="16707769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elationships  with purpose."/>
          <p:cNvSpPr txBox="1"/>
          <p:nvPr/>
        </p:nvSpPr>
        <p:spPr>
          <a:xfrm>
            <a:off x="5645467" y="4749800"/>
            <a:ext cx="13093066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Relationships </a:t>
            </a:r>
            <a:br/>
            <a:r>
              <a:t>with purpose.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Low-Poly-Backgrounds-1.jpg" descr="Low-Poly-Backgrounds-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3932566" y="-7844136"/>
            <a:ext cx="34541979" cy="23027987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Find passionate…"/>
          <p:cNvSpPr txBox="1"/>
          <p:nvPr/>
        </p:nvSpPr>
        <p:spPr>
          <a:xfrm>
            <a:off x="3220287" y="1981568"/>
            <a:ext cx="17605249" cy="924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  <a:defRPr spc="-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Find passionate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pc="-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people to journey with,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pc="-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give them something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pc="-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to get excited about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pc="-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and cut them loose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defRPr spc="-239" sz="12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pPr>
            <a:r>
              <a:t>to be brilliant.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G_0118.JPG" descr="IMG_01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7216" y="-1341477"/>
            <a:ext cx="24598432" cy="1639895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My team."/>
          <p:cNvSpPr txBox="1"/>
          <p:nvPr/>
        </p:nvSpPr>
        <p:spPr>
          <a:xfrm>
            <a:off x="7803832" y="5664200"/>
            <a:ext cx="8776336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My team.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frans-ruiter-FmHJZGe7Wqo-unsplash.jpg" descr="frans-ruiter-FmHJZGe7Wqo-unsplash.jpg"/>
          <p:cNvPicPr>
            <a:picLocks noChangeAspect="1"/>
          </p:cNvPicPr>
          <p:nvPr/>
        </p:nvPicPr>
        <p:blipFill>
          <a:blip r:embed="rId2">
            <a:alphaModFix amt="78246"/>
            <a:extLst/>
          </a:blip>
          <a:stretch>
            <a:fillRect/>
          </a:stretch>
        </p:blipFill>
        <p:spPr>
          <a:xfrm>
            <a:off x="-400137" y="-2540814"/>
            <a:ext cx="25184274" cy="167895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Revenue up."/>
          <p:cNvSpPr txBox="1"/>
          <p:nvPr/>
        </p:nvSpPr>
        <p:spPr>
          <a:xfrm>
            <a:off x="8366759" y="1860948"/>
            <a:ext cx="765048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Revenue up.</a:t>
            </a:r>
          </a:p>
        </p:txBody>
      </p:sp>
      <p:sp>
        <p:nvSpPr>
          <p:cNvPr id="46" name="Staff turnover down."/>
          <p:cNvSpPr txBox="1"/>
          <p:nvPr/>
        </p:nvSpPr>
        <p:spPr>
          <a:xfrm>
            <a:off x="5619749" y="7439950"/>
            <a:ext cx="131445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Staff turnover down.</a:t>
            </a:r>
          </a:p>
        </p:txBody>
      </p:sp>
      <p:sp>
        <p:nvSpPr>
          <p:cNvPr id="47" name="Productivity up."/>
          <p:cNvSpPr txBox="1"/>
          <p:nvPr/>
        </p:nvSpPr>
        <p:spPr>
          <a:xfrm>
            <a:off x="7085330" y="4650449"/>
            <a:ext cx="1021334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Productivity up.</a:t>
            </a:r>
          </a:p>
        </p:txBody>
      </p:sp>
      <p:sp>
        <p:nvSpPr>
          <p:cNvPr id="48" name="?"/>
          <p:cNvSpPr txBox="1"/>
          <p:nvPr/>
        </p:nvSpPr>
        <p:spPr>
          <a:xfrm>
            <a:off x="11781155" y="10229451"/>
            <a:ext cx="82169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49" name="Same holiday taken."/>
          <p:cNvSpPr txBox="1"/>
          <p:nvPr/>
        </p:nvSpPr>
        <p:spPr>
          <a:xfrm>
            <a:off x="5935345" y="10229451"/>
            <a:ext cx="1251331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200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Same holiday taken.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" grpId="5"/>
      <p:bldP build="whole" bldLvl="1" animBg="1" rev="0" advAuto="0" spid="47" grpId="1"/>
      <p:bldP build="whole" bldLvl="1" animBg="1" rev="0" advAuto="0" spid="48" grpId="3"/>
      <p:bldP build="whole" bldLvl="1" animBg="1" rev="0" advAuto="0" spid="46" grpId="2"/>
      <p:bldP build="whole" bldLvl="1" animBg="1" rev="0" advAuto="0" spid="48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woman-having-fun-singing-and-dancing-on-yellow-bac-2023-12-19-16-37-23-utc.jpg" descr="woman-having-fun-singing-and-dancing-on-yellow-bac-2023-12-19-16-37-23-ut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751" y="-1221735"/>
            <a:ext cx="25095502" cy="16730335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tand up comedy."/>
          <p:cNvSpPr txBox="1"/>
          <p:nvPr/>
        </p:nvSpPr>
        <p:spPr>
          <a:xfrm>
            <a:off x="3964305" y="5664200"/>
            <a:ext cx="16455391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pc="-300" sz="15000">
                <a:solidFill>
                  <a:srgbClr val="FFFFFF"/>
                </a:solidFill>
                <a:latin typeface="+mn-lt"/>
                <a:ea typeface="+mn-ea"/>
                <a:cs typeface="+mn-cs"/>
                <a:sym typeface="Solway Bold"/>
              </a:defRPr>
            </a:lvl1pPr>
          </a:lstStyle>
          <a:p>
            <a:pPr/>
            <a:r>
              <a:t>Stand up comedy.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olway Bold"/>
        <a:ea typeface="Solway Bold"/>
        <a:cs typeface="Solway Bold"/>
      </a:majorFont>
      <a:minorFont>
        <a:latin typeface="Solway Bold"/>
        <a:ea typeface="Solway Bold"/>
        <a:cs typeface="Solway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olway Bold"/>
        <a:ea typeface="Solway Bold"/>
        <a:cs typeface="Solway Bold"/>
      </a:majorFont>
      <a:minorFont>
        <a:latin typeface="Solway Bold"/>
        <a:ea typeface="Solway Bold"/>
        <a:cs typeface="Solway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